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799763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 userDrawn="1">
          <p15:clr>
            <a:srgbClr val="A4A3A4"/>
          </p15:clr>
        </p15:guide>
        <p15:guide id="2" pos="612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D5AC"/>
    <a:srgbClr val="00CC99"/>
    <a:srgbClr val="FF00FF"/>
    <a:srgbClr val="942C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88" y="216"/>
      </p:cViewPr>
      <p:guideLst>
        <p:guide orient="horz" pos="3402"/>
        <p:guide pos="612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2" y="1767462"/>
            <a:ext cx="9179799" cy="3759917"/>
          </a:xfrm>
        </p:spPr>
        <p:txBody>
          <a:bodyPr anchor="b"/>
          <a:lstStyle>
            <a:lvl1pPr algn="ctr">
              <a:defRPr sz="708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5672376"/>
            <a:ext cx="8099822" cy="2607442"/>
          </a:xfrm>
        </p:spPr>
        <p:txBody>
          <a:bodyPr/>
          <a:lstStyle>
            <a:lvl1pPr marL="0" indent="0" algn="ctr">
              <a:buNone/>
              <a:defRPr sz="2835"/>
            </a:lvl1pPr>
            <a:lvl2pPr marL="539999" indent="0" algn="ctr">
              <a:buNone/>
              <a:defRPr sz="2362"/>
            </a:lvl2pPr>
            <a:lvl3pPr marL="1079998" indent="0" algn="ctr">
              <a:buNone/>
              <a:defRPr sz="2126"/>
            </a:lvl3pPr>
            <a:lvl4pPr marL="1619997" indent="0" algn="ctr">
              <a:buNone/>
              <a:defRPr sz="1890"/>
            </a:lvl4pPr>
            <a:lvl5pPr marL="2159996" indent="0" algn="ctr">
              <a:buNone/>
              <a:defRPr sz="1890"/>
            </a:lvl5pPr>
            <a:lvl6pPr marL="2699995" indent="0" algn="ctr">
              <a:buNone/>
              <a:defRPr sz="1890"/>
            </a:lvl6pPr>
            <a:lvl7pPr marL="3239994" indent="0" algn="ctr">
              <a:buNone/>
              <a:defRPr sz="1890"/>
            </a:lvl7pPr>
            <a:lvl8pPr marL="3779992" indent="0" algn="ctr">
              <a:buNone/>
              <a:defRPr sz="1890"/>
            </a:lvl8pPr>
            <a:lvl9pPr marL="4319991" indent="0" algn="ctr">
              <a:buNone/>
              <a:defRPr sz="189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33BCB-CFCB-4BF7-92FF-EC3239AC9332}" type="datetimeFigureOut">
              <a:rPr lang="es-AR" smtClean="0"/>
              <a:t>22/6/21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9CEA-F0DF-4C09-BE68-751D279121BA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72637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33BCB-CFCB-4BF7-92FF-EC3239AC9332}" type="datetimeFigureOut">
              <a:rPr lang="es-AR" smtClean="0"/>
              <a:t>22/6/21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9CEA-F0DF-4C09-BE68-751D279121BA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65430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1" y="574987"/>
            <a:ext cx="2328699" cy="91523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574987"/>
            <a:ext cx="6851100" cy="91523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33BCB-CFCB-4BF7-92FF-EC3239AC9332}" type="datetimeFigureOut">
              <a:rPr lang="es-AR" smtClean="0"/>
              <a:t>22/6/21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9CEA-F0DF-4C09-BE68-751D279121BA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36487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33BCB-CFCB-4BF7-92FF-EC3239AC9332}" type="datetimeFigureOut">
              <a:rPr lang="es-AR" smtClean="0"/>
              <a:t>22/6/21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9CEA-F0DF-4C09-BE68-751D279121BA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42603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2692444"/>
            <a:ext cx="9314796" cy="4492401"/>
          </a:xfrm>
        </p:spPr>
        <p:txBody>
          <a:bodyPr anchor="b"/>
          <a:lstStyle>
            <a:lvl1pPr>
              <a:defRPr sz="708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7227345"/>
            <a:ext cx="9314796" cy="2362447"/>
          </a:xfrm>
        </p:spPr>
        <p:txBody>
          <a:bodyPr/>
          <a:lstStyle>
            <a:lvl1pPr marL="0" indent="0">
              <a:buNone/>
              <a:defRPr sz="2835">
                <a:solidFill>
                  <a:schemeClr val="tx1"/>
                </a:solidFill>
              </a:defRPr>
            </a:lvl1pPr>
            <a:lvl2pPr marL="539999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33BCB-CFCB-4BF7-92FF-EC3239AC9332}" type="datetimeFigureOut">
              <a:rPr lang="es-AR" smtClean="0"/>
              <a:t>22/6/21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9CEA-F0DF-4C09-BE68-751D279121BA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62375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2874937"/>
            <a:ext cx="4589899" cy="685235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2874937"/>
            <a:ext cx="4589899" cy="685235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33BCB-CFCB-4BF7-92FF-EC3239AC9332}" type="datetimeFigureOut">
              <a:rPr lang="es-AR" smtClean="0"/>
              <a:t>22/6/21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9CEA-F0DF-4C09-BE68-751D279121BA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7018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574990"/>
            <a:ext cx="9314796" cy="208745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2647443"/>
            <a:ext cx="4568805" cy="129747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3944914"/>
            <a:ext cx="4568805" cy="58023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1" y="2647443"/>
            <a:ext cx="4591306" cy="129747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1" y="3944914"/>
            <a:ext cx="4591306" cy="58023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33BCB-CFCB-4BF7-92FF-EC3239AC9332}" type="datetimeFigureOut">
              <a:rPr lang="es-AR" smtClean="0"/>
              <a:t>22/6/21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9CEA-F0DF-4C09-BE68-751D279121BA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45721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33BCB-CFCB-4BF7-92FF-EC3239AC9332}" type="datetimeFigureOut">
              <a:rPr lang="es-AR" smtClean="0"/>
              <a:t>22/6/21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9CEA-F0DF-4C09-BE68-751D279121BA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33349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33BCB-CFCB-4BF7-92FF-EC3239AC9332}" type="datetimeFigureOut">
              <a:rPr lang="es-AR" smtClean="0"/>
              <a:t>22/6/21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9CEA-F0DF-4C09-BE68-751D279121BA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5307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719984"/>
            <a:ext cx="3483205" cy="2519945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1554968"/>
            <a:ext cx="5467380" cy="7674832"/>
          </a:xfrm>
        </p:spPr>
        <p:txBody>
          <a:bodyPr/>
          <a:lstStyle>
            <a:lvl1pPr>
              <a:defRPr sz="3780"/>
            </a:lvl1pPr>
            <a:lvl2pPr>
              <a:defRPr sz="3307"/>
            </a:lvl2pPr>
            <a:lvl3pPr>
              <a:defRPr sz="2835"/>
            </a:lvl3pPr>
            <a:lvl4pPr>
              <a:defRPr sz="2362"/>
            </a:lvl4pPr>
            <a:lvl5pPr>
              <a:defRPr sz="2362"/>
            </a:lvl5pPr>
            <a:lvl6pPr>
              <a:defRPr sz="2362"/>
            </a:lvl6pPr>
            <a:lvl7pPr>
              <a:defRPr sz="2362"/>
            </a:lvl7pPr>
            <a:lvl8pPr>
              <a:defRPr sz="2362"/>
            </a:lvl8pPr>
            <a:lvl9pPr>
              <a:defRPr sz="236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3239929"/>
            <a:ext cx="3483205" cy="6002369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33BCB-CFCB-4BF7-92FF-EC3239AC9332}" type="datetimeFigureOut">
              <a:rPr lang="es-AR" smtClean="0"/>
              <a:t>22/6/21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9CEA-F0DF-4C09-BE68-751D279121BA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76870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719984"/>
            <a:ext cx="3483205" cy="2519945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1554968"/>
            <a:ext cx="5467380" cy="7674832"/>
          </a:xfrm>
        </p:spPr>
        <p:txBody>
          <a:bodyPr anchor="t"/>
          <a:lstStyle>
            <a:lvl1pPr marL="0" indent="0">
              <a:buNone/>
              <a:defRPr sz="3780"/>
            </a:lvl1pPr>
            <a:lvl2pPr marL="539999" indent="0">
              <a:buNone/>
              <a:defRPr sz="3307"/>
            </a:lvl2pPr>
            <a:lvl3pPr marL="1079998" indent="0">
              <a:buNone/>
              <a:defRPr sz="2835"/>
            </a:lvl3pPr>
            <a:lvl4pPr marL="1619997" indent="0">
              <a:buNone/>
              <a:defRPr sz="2362"/>
            </a:lvl4pPr>
            <a:lvl5pPr marL="2159996" indent="0">
              <a:buNone/>
              <a:defRPr sz="2362"/>
            </a:lvl5pPr>
            <a:lvl6pPr marL="2699995" indent="0">
              <a:buNone/>
              <a:defRPr sz="2362"/>
            </a:lvl6pPr>
            <a:lvl7pPr marL="3239994" indent="0">
              <a:buNone/>
              <a:defRPr sz="2362"/>
            </a:lvl7pPr>
            <a:lvl8pPr marL="3779992" indent="0">
              <a:buNone/>
              <a:defRPr sz="2362"/>
            </a:lvl8pPr>
            <a:lvl9pPr marL="4319991" indent="0">
              <a:buNone/>
              <a:defRPr sz="2362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3239929"/>
            <a:ext cx="3483205" cy="6002369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33BCB-CFCB-4BF7-92FF-EC3239AC9332}" type="datetimeFigureOut">
              <a:rPr lang="es-AR" smtClean="0"/>
              <a:t>22/6/21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19CEA-F0DF-4C09-BE68-751D279121BA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42749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574990"/>
            <a:ext cx="9314796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2874937"/>
            <a:ext cx="9314796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10009783"/>
            <a:ext cx="242994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33BCB-CFCB-4BF7-92FF-EC3239AC9332}" type="datetimeFigureOut">
              <a:rPr lang="es-AR" smtClean="0"/>
              <a:t>22/6/21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10009783"/>
            <a:ext cx="364492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10009783"/>
            <a:ext cx="242994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19CEA-F0DF-4C09-BE68-751D279121BA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72745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79998" rtl="0" eaLnBrk="1" latinLnBrk="0" hangingPunct="1">
        <a:lnSpc>
          <a:spcPct val="90000"/>
        </a:lnSpc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999" indent="-269999" algn="l" defTabSz="1079998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09998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7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6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5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69994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09993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49992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89991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inyurl.com/yfzzjdvw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7287F"/>
            </a:gs>
            <a:gs pos="35000">
              <a:srgbClr val="7030A0"/>
            </a:gs>
            <a:gs pos="100000">
              <a:srgbClr val="00206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B8DEC4-E27F-4ED0-8D6A-CE08384531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1990" y="6896460"/>
            <a:ext cx="9055781" cy="3199121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bg2"/>
                </a:solidFill>
                <a:latin typeface="Cambria" panose="02040503050406030204" pitchFamily="18" charset="0"/>
              </a:rPr>
              <a:t>The ICA Section on Archives and Human Rights presents</a:t>
            </a:r>
            <a:br>
              <a:rPr lang="en-US" sz="1000" dirty="0">
                <a:solidFill>
                  <a:schemeClr val="bg2"/>
                </a:solidFill>
                <a:latin typeface="Cambria" panose="02040503050406030204" pitchFamily="18" charset="0"/>
              </a:rPr>
            </a:br>
            <a:br>
              <a:rPr lang="en-US" sz="2000" dirty="0">
                <a:latin typeface="Cambria" panose="02040503050406030204" pitchFamily="18" charset="0"/>
              </a:rPr>
            </a:br>
            <a:r>
              <a:rPr lang="en-US" sz="2800" b="1" dirty="0">
                <a:solidFill>
                  <a:schemeClr val="bg2"/>
                </a:solidFill>
                <a:latin typeface="Cambria" panose="02040503050406030204" pitchFamily="18" charset="0"/>
              </a:rPr>
              <a:t>A  First Tuesday Talk</a:t>
            </a:r>
            <a:br>
              <a:rPr lang="en-US" sz="2800" b="1" dirty="0">
                <a:solidFill>
                  <a:schemeClr val="bg2"/>
                </a:solidFill>
                <a:latin typeface="Cambria" panose="02040503050406030204" pitchFamily="18" charset="0"/>
              </a:rPr>
            </a:br>
            <a:br>
              <a:rPr lang="en-US" sz="2000" dirty="0">
                <a:latin typeface="Cambria" panose="02040503050406030204" pitchFamily="18" charset="0"/>
              </a:rPr>
            </a:br>
            <a:r>
              <a:rPr lang="en-US" sz="2400" dirty="0">
                <a:solidFill>
                  <a:schemeClr val="bg2"/>
                </a:solidFill>
                <a:latin typeface="Cambria" panose="02040503050406030204" pitchFamily="18" charset="0"/>
              </a:rPr>
              <a:t>Graham </a:t>
            </a:r>
            <a:r>
              <a:rPr lang="en-US" sz="2400" dirty="0" err="1">
                <a:solidFill>
                  <a:schemeClr val="bg2"/>
                </a:solidFill>
                <a:latin typeface="Cambria" panose="02040503050406030204" pitchFamily="18" charset="0"/>
              </a:rPr>
              <a:t>Dominy</a:t>
            </a:r>
            <a:r>
              <a:rPr lang="en-US" sz="2400" dirty="0">
                <a:solidFill>
                  <a:schemeClr val="bg2"/>
                </a:solidFill>
                <a:latin typeface="Cambria" panose="02040503050406030204" pitchFamily="18" charset="0"/>
              </a:rPr>
              <a:t>, Former National Archivist of South Africa</a:t>
            </a:r>
            <a:br>
              <a:rPr lang="en-US" sz="2000" dirty="0">
                <a:latin typeface="Cambria" panose="02040503050406030204" pitchFamily="18" charset="0"/>
              </a:rPr>
            </a:br>
            <a:br>
              <a:rPr lang="en-US" sz="2000" dirty="0">
                <a:latin typeface="Cambria" panose="02040503050406030204" pitchFamily="18" charset="0"/>
              </a:rPr>
            </a:br>
            <a:br>
              <a:rPr lang="en-US" sz="2000" dirty="0">
                <a:latin typeface="Cambria" panose="02040503050406030204" pitchFamily="18" charset="0"/>
              </a:rPr>
            </a:br>
            <a:br>
              <a:rPr lang="en-US" sz="2000" dirty="0">
                <a:latin typeface="Cambria" panose="02040503050406030204" pitchFamily="18" charset="0"/>
              </a:rPr>
            </a:br>
            <a:r>
              <a:rPr lang="en-US" sz="3200" dirty="0">
                <a:solidFill>
                  <a:srgbClr val="00CC99"/>
                </a:solidFill>
                <a:latin typeface="Cambria" panose="02040503050406030204" pitchFamily="18" charset="0"/>
                <a:cs typeface="Apple Chancery" panose="03020702040506060504" pitchFamily="66" charset="-79"/>
              </a:rPr>
              <a:t>Intertwined Challenges: </a:t>
            </a:r>
            <a:br>
              <a:rPr lang="en-US" sz="3200" dirty="0">
                <a:solidFill>
                  <a:srgbClr val="00CC99"/>
                </a:solidFill>
                <a:latin typeface="Cambria" panose="02040503050406030204" pitchFamily="18" charset="0"/>
                <a:cs typeface="Apple Chancery" panose="03020702040506060504" pitchFamily="66" charset="-79"/>
              </a:rPr>
            </a:br>
            <a:r>
              <a:rPr lang="en-US" sz="3200" dirty="0">
                <a:solidFill>
                  <a:srgbClr val="00CC99"/>
                </a:solidFill>
                <a:latin typeface="Cambria" panose="02040503050406030204" pitchFamily="18" charset="0"/>
                <a:cs typeface="Apple Chancery" panose="03020702040506060504" pitchFamily="66" charset="-79"/>
              </a:rPr>
              <a:t>Competing Interests in the Archiving and Accessing of South Africa's Truth and Reconciliation Commission Records</a:t>
            </a:r>
            <a:br>
              <a:rPr lang="en-US" sz="2800" dirty="0">
                <a:latin typeface="Cambria" panose="02040503050406030204" pitchFamily="18" charset="0"/>
              </a:rPr>
            </a:br>
            <a:br>
              <a:rPr lang="en-US" sz="2800" dirty="0">
                <a:latin typeface="Cambria" panose="02040503050406030204" pitchFamily="18" charset="0"/>
              </a:rPr>
            </a:br>
            <a:br>
              <a:rPr lang="en-US" sz="2800" dirty="0">
                <a:latin typeface="Cambria" panose="02040503050406030204" pitchFamily="18" charset="0"/>
              </a:rPr>
            </a:br>
            <a:br>
              <a:rPr lang="en-US" sz="2800" dirty="0">
                <a:latin typeface="Cambria" panose="02040503050406030204" pitchFamily="18" charset="0"/>
              </a:rPr>
            </a:br>
            <a:r>
              <a:rPr lang="en-US" sz="2800" dirty="0">
                <a:solidFill>
                  <a:srgbClr val="0CD5AC"/>
                </a:solidFill>
                <a:latin typeface="Cambria" panose="02040503050406030204" pitchFamily="18" charset="0"/>
              </a:rPr>
              <a:t>3 August 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</a:rPr>
              <a:t>16:00 PM (Central European Time)</a:t>
            </a:r>
            <a:br>
              <a:rPr lang="en-US" sz="1000" dirty="0">
                <a:solidFill>
                  <a:schemeClr val="bg1"/>
                </a:solidFill>
                <a:latin typeface="Cambria" panose="02040503050406030204" pitchFamily="18" charset="0"/>
              </a:rPr>
            </a:br>
            <a:br>
              <a:rPr lang="en-US" sz="2000" dirty="0">
                <a:latin typeface="Cambria" panose="02040503050406030204" pitchFamily="18" charset="0"/>
              </a:rPr>
            </a:b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</a:rPr>
              <a:t>(English only, no translation)</a:t>
            </a:r>
            <a:b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</a:rPr>
            </a:br>
            <a:b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</a:rPr>
            </a:br>
            <a:br>
              <a:rPr lang="en-US" sz="2800" dirty="0">
                <a:latin typeface="Cambria" panose="02040503050406030204" pitchFamily="18" charset="0"/>
              </a:rPr>
            </a:br>
            <a:r>
              <a:rPr lang="en-US" sz="2800" dirty="0">
                <a:solidFill>
                  <a:srgbClr val="0CD5AC"/>
                </a:solidFill>
                <a:latin typeface="Cambria" panose="02040503050406030204" pitchFamily="18" charset="0"/>
              </a:rPr>
              <a:t>To register: 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https://tinyurl.com/yfzzjdvw</a:t>
            </a:r>
            <a:br>
              <a:rPr lang="en-US" sz="2000" dirty="0">
                <a:latin typeface="Cambria" panose="02040503050406030204" pitchFamily="18" charset="0"/>
              </a:rPr>
            </a:br>
            <a:br>
              <a:rPr lang="en-US" sz="2000" dirty="0">
                <a:latin typeface="Cambria" panose="02040503050406030204" pitchFamily="18" charset="0"/>
              </a:rPr>
            </a:b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</a:rPr>
              <a:t>Next First Tuesday Talk:  5 October 2021,  Adel </a:t>
            </a:r>
            <a:r>
              <a:rPr lang="en-US" sz="1600" dirty="0" err="1">
                <a:solidFill>
                  <a:schemeClr val="bg1"/>
                </a:solidFill>
                <a:latin typeface="Cambria" panose="02040503050406030204" pitchFamily="18" charset="0"/>
              </a:rPr>
              <a:t>Maizi</a:t>
            </a: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</a:rPr>
              <a:t> on Tunisia’s Truth and Dignity Commission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:a16="http://schemas.microsoft.com/office/drawing/2014/main" id="{D53DCF56-46C0-42FF-A492-992BEA1B2CF2}"/>
              </a:ext>
            </a:extLst>
          </p:cNvPr>
          <p:cNvSpPr txBox="1">
            <a:spLocks/>
          </p:cNvSpPr>
          <p:nvPr/>
        </p:nvSpPr>
        <p:spPr>
          <a:xfrm>
            <a:off x="945662" y="6338521"/>
            <a:ext cx="1755042" cy="1447587"/>
          </a:xfrm>
          <a:prstGeom prst="rect">
            <a:avLst/>
          </a:prstGeom>
        </p:spPr>
        <p:txBody>
          <a:bodyPr vert="horz" lIns="182853" tIns="91427" rIns="182853" bIns="91427" rtlCol="0">
            <a:normAutofit/>
          </a:bodyPr>
          <a:lstStyle>
            <a:lvl1pPr marL="0" indent="0" algn="ctr" defTabSz="540045" rtl="0" eaLnBrk="1" latinLnBrk="0" hangingPunct="1">
              <a:lnSpc>
                <a:spcPct val="90000"/>
              </a:lnSpc>
              <a:spcBef>
                <a:spcPts val="591"/>
              </a:spcBef>
              <a:buFont typeface="Arial" panose="020B0604020202020204" pitchFamily="34" charset="0"/>
              <a:buNone/>
              <a:defRPr sz="14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0022" indent="0" algn="ctr" defTabSz="540045" rtl="0" eaLnBrk="1" latinLnBrk="0" hangingPunct="1">
              <a:lnSpc>
                <a:spcPct val="90000"/>
              </a:lnSpc>
              <a:spcBef>
                <a:spcPts val="295"/>
              </a:spcBef>
              <a:buFont typeface="Arial" panose="020B0604020202020204" pitchFamily="34" charset="0"/>
              <a:buNone/>
              <a:defRPr sz="11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0045" indent="0" algn="ctr" defTabSz="540045" rtl="0" eaLnBrk="1" latinLnBrk="0" hangingPunct="1">
              <a:lnSpc>
                <a:spcPct val="90000"/>
              </a:lnSpc>
              <a:spcBef>
                <a:spcPts val="295"/>
              </a:spcBef>
              <a:buFont typeface="Arial" panose="020B0604020202020204" pitchFamily="34" charset="0"/>
              <a:buNone/>
              <a:defRPr sz="10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10067" indent="0" algn="ctr" defTabSz="540045" rtl="0" eaLnBrk="1" latinLnBrk="0" hangingPunct="1">
              <a:lnSpc>
                <a:spcPct val="90000"/>
              </a:lnSpc>
              <a:spcBef>
                <a:spcPts val="295"/>
              </a:spcBef>
              <a:buFont typeface="Arial" panose="020B0604020202020204" pitchFamily="34" charset="0"/>
              <a:buNone/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80089" indent="0" algn="ctr" defTabSz="540045" rtl="0" eaLnBrk="1" latinLnBrk="0" hangingPunct="1">
              <a:lnSpc>
                <a:spcPct val="90000"/>
              </a:lnSpc>
              <a:spcBef>
                <a:spcPts val="295"/>
              </a:spcBef>
              <a:buFont typeface="Arial" panose="020B0604020202020204" pitchFamily="34" charset="0"/>
              <a:buNone/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50112" indent="0" algn="ctr" defTabSz="540045" rtl="0" eaLnBrk="1" latinLnBrk="0" hangingPunct="1">
              <a:lnSpc>
                <a:spcPct val="90000"/>
              </a:lnSpc>
              <a:spcBef>
                <a:spcPts val="295"/>
              </a:spcBef>
              <a:buFont typeface="Arial" panose="020B0604020202020204" pitchFamily="34" charset="0"/>
              <a:buNone/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20134" indent="0" algn="ctr" defTabSz="540045" rtl="0" eaLnBrk="1" latinLnBrk="0" hangingPunct="1">
              <a:lnSpc>
                <a:spcPct val="90000"/>
              </a:lnSpc>
              <a:spcBef>
                <a:spcPts val="295"/>
              </a:spcBef>
              <a:buFont typeface="Arial" panose="020B0604020202020204" pitchFamily="34" charset="0"/>
              <a:buNone/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90156" indent="0" algn="ctr" defTabSz="540045" rtl="0" eaLnBrk="1" latinLnBrk="0" hangingPunct="1">
              <a:lnSpc>
                <a:spcPct val="90000"/>
              </a:lnSpc>
              <a:spcBef>
                <a:spcPts val="295"/>
              </a:spcBef>
              <a:buFont typeface="Arial" panose="020B0604020202020204" pitchFamily="34" charset="0"/>
              <a:buNone/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60179" indent="0" algn="ctr" defTabSz="540045" rtl="0" eaLnBrk="1" latinLnBrk="0" hangingPunct="1">
              <a:lnSpc>
                <a:spcPct val="90000"/>
              </a:lnSpc>
              <a:spcBef>
                <a:spcPts val="295"/>
              </a:spcBef>
              <a:buFont typeface="Arial" panose="020B0604020202020204" pitchFamily="34" charset="0"/>
              <a:buNone/>
              <a:defRPr sz="9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AR" sz="2400" dirty="0">
              <a:latin typeface="Century Gothic" panose="020B0502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hqprint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683" y="195792"/>
            <a:ext cx="4461008" cy="2230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5753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103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Century Gothic</vt:lpstr>
      <vt:lpstr>Tema de Office</vt:lpstr>
      <vt:lpstr>The ICA Section on Archives and Human Rights presents  A  First Tuesday Talk  Graham Dominy, Former National Archivist of South Africa    Intertwined Challenges:  Competing Interests in the Archiving and Accessing of South Africa's Truth and Reconciliation Commission Records    3 August 16:00 PM (Central European Time)  (English only, no translation)   To register: https://tinyurl.com/yfzzjdvw  Next First Tuesday Talk:  5 October 2021,  Adel Maizi on Tunisia’s Truth and Dignity Commission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Ciclo de charlas sobre archivos y derechos humanos.</dc:title>
  <dc:creator>INES</dc:creator>
  <cp:lastModifiedBy>Kate Blalack</cp:lastModifiedBy>
  <cp:revision>19</cp:revision>
  <dcterms:created xsi:type="dcterms:W3CDTF">2021-05-18T14:00:34Z</dcterms:created>
  <dcterms:modified xsi:type="dcterms:W3CDTF">2021-06-22T15:06:22Z</dcterms:modified>
</cp:coreProperties>
</file>